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6988" y="5114925"/>
            <a:ext cx="9153525" cy="1554163"/>
          </a:xfrm>
          <a:prstGeom prst="rect">
            <a:avLst/>
          </a:prstGeom>
          <a:solidFill>
            <a:srgbClr val="5C8E2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-9525" y="3187700"/>
            <a:ext cx="9144000" cy="1681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tabLst>
                <a:tab pos="1600200" algn="l"/>
                <a:tab pos="1828800" algn="l"/>
              </a:tabLst>
            </a:pPr>
            <a:r>
              <a:rPr lang="en-US" sz="2800" dirty="0">
                <a:solidFill>
                  <a:srgbClr val="006600"/>
                </a:solidFill>
                <a:latin typeface="Arial Black" pitchFamily="34" charset="0"/>
              </a:rPr>
              <a:t>RESTORATION OF TRADITIONAL WATER RESOURCES (LAKES) WITH LOCAL PARTICIPATION FOR COPING UP WITH CLIMATE CHANGE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0" y="1370013"/>
            <a:ext cx="9144000" cy="1554162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tabLst>
                <a:tab pos="1422400" algn="l"/>
                <a:tab pos="1727200" algn="l"/>
              </a:tabLst>
            </a:pPr>
            <a:r>
              <a:rPr lang="en-US" sz="2500" b="1" dirty="0">
                <a:solidFill>
                  <a:srgbClr val="0000FF"/>
                </a:solidFill>
                <a:latin typeface="Arial Black" pitchFamily="34" charset="0"/>
              </a:rPr>
              <a:t>SESSION S4: </a:t>
            </a:r>
          </a:p>
          <a:p>
            <a:pPr algn="ctr">
              <a:spcBef>
                <a:spcPct val="50000"/>
              </a:spcBef>
              <a:tabLst>
                <a:tab pos="1422400" algn="l"/>
                <a:tab pos="1727200" algn="l"/>
              </a:tabLst>
            </a:pPr>
            <a:r>
              <a:rPr lang="en-US" sz="2500" b="1" dirty="0">
                <a:solidFill>
                  <a:srgbClr val="0000FF"/>
                </a:solidFill>
                <a:latin typeface="Arial Black" pitchFamily="34" charset="0"/>
              </a:rPr>
              <a:t>PARTICIPATORY IRRIGATION MANAGEMENT AS A TOOL FOR IMPROVING WATER USE EFFICIENCY</a:t>
            </a:r>
          </a:p>
        </p:txBody>
      </p:sp>
      <p:pic>
        <p:nvPicPr>
          <p:cNvPr id="3077" name="Picture 11" descr="dhan-logo-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391400" y="5353472"/>
            <a:ext cx="1227036" cy="112352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/>
          </a:extLst>
        </p:spPr>
      </p:pic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14300" y="5257800"/>
            <a:ext cx="7353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3200" b="1" i="0" dirty="0" smtClean="0">
                <a:solidFill>
                  <a:srgbClr val="FFFF00"/>
                </a:solidFill>
                <a:latin typeface="+mj-lt"/>
              </a:rPr>
              <a:t>B. </a:t>
            </a:r>
            <a:r>
              <a:rPr lang="en-US" sz="3200" b="1" i="0" dirty="0" err="1" smtClean="0">
                <a:solidFill>
                  <a:srgbClr val="FFFF00"/>
                </a:solidFill>
                <a:latin typeface="+mj-lt"/>
              </a:rPr>
              <a:t>Sada</a:t>
            </a:r>
            <a:r>
              <a:rPr lang="en-US" sz="3200" b="1" i="0" dirty="0" smtClean="0">
                <a:solidFill>
                  <a:srgbClr val="FFFF00"/>
                </a:solidFill>
                <a:latin typeface="+mj-lt"/>
              </a:rPr>
              <a:t> Siva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Team Leader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DHAN Foundation, Hyderabad</a:t>
            </a:r>
          </a:p>
        </p:txBody>
      </p:sp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1116013" y="152400"/>
            <a:ext cx="5753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</a:rPr>
              <a:t>INDIA WATER WEEK 2013</a:t>
            </a:r>
          </a:p>
        </p:txBody>
      </p:sp>
      <p:sp>
        <p:nvSpPr>
          <p:cNvPr id="2056" name="Text Box 20"/>
          <p:cNvSpPr txBox="1">
            <a:spLocks noChangeArrowheads="1"/>
          </p:cNvSpPr>
          <p:nvPr/>
        </p:nvSpPr>
        <p:spPr bwMode="auto">
          <a:xfrm>
            <a:off x="1908175" y="650875"/>
            <a:ext cx="4211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</a:rPr>
              <a:t>09 April 2013, New Delhi</a:t>
            </a:r>
          </a:p>
        </p:txBody>
      </p:sp>
      <p:pic>
        <p:nvPicPr>
          <p:cNvPr id="2057" name="Picture 23" descr="D:\VF\Admin sundar\Logos\India Water Week\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228600"/>
            <a:ext cx="884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DIFFERENT PHOTOGRAPHS DURING RESTORATION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12314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315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316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317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318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12320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2321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2322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pic>
        <p:nvPicPr>
          <p:cNvPr id="12292" name="Picture 14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15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006600"/>
                </a:solidFill>
              </a:rPr>
              <a:t>DHAN Foundation</a:t>
            </a: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2076450"/>
            <a:ext cx="18002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413" y="1268413"/>
            <a:ext cx="2663826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1613" y="1125538"/>
            <a:ext cx="250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  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0" y="385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 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2300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125538"/>
            <a:ext cx="24368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4797425"/>
            <a:ext cx="2233613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3663" y="4797425"/>
            <a:ext cx="230505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10"/>
          <p:cNvSpPr>
            <a:spLocks noChangeArrowheads="1"/>
          </p:cNvSpPr>
          <p:nvPr/>
        </p:nvSpPr>
        <p:spPr bwMode="auto">
          <a:xfrm>
            <a:off x="2530475" y="711200"/>
            <a:ext cx="1600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6368" tIns="584016" rIns="749064" bIns="177744" anchor="ctr">
            <a:spAutoFit/>
          </a:bodyPr>
          <a:lstStyle/>
          <a:p>
            <a:endParaRPr lang="en-IN"/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rgbClr val="EBEC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2857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2307" name="Picture 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9563" y="2852738"/>
            <a:ext cx="24145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125" y="2997200"/>
            <a:ext cx="2181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435350" y="1952625"/>
            <a:ext cx="2197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231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12311" name="Rectangle 25"/>
          <p:cNvSpPr>
            <a:spLocks noChangeArrowheads="1"/>
          </p:cNvSpPr>
          <p:nvPr/>
        </p:nvSpPr>
        <p:spPr bwMode="auto">
          <a:xfrm>
            <a:off x="266700" y="201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312" name="Rectangle 27"/>
          <p:cNvSpPr>
            <a:spLocks noChangeArrowheads="1"/>
          </p:cNvSpPr>
          <p:nvPr/>
        </p:nvSpPr>
        <p:spPr bwMode="auto">
          <a:xfrm>
            <a:off x="4787900" y="4508500"/>
            <a:ext cx="5040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r>
              <a:rPr lang="en-US" sz="1000" i="1">
                <a:solidFill>
                  <a:srgbClr val="231F20"/>
                </a:solidFill>
                <a:latin typeface="Arial" charset="0"/>
              </a:rPr>
              <a:t>Sluice before renovation	Sluice after renovation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</a:rPr>
              <a:t>Challenges and Way forward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95400"/>
            <a:ext cx="8305800" cy="47244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Encroachment eviction</a:t>
            </a:r>
          </a:p>
          <a:p>
            <a:pPr algn="just" eaLnBrk="1" hangingPunct="1"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Inadequate funds allocation for tank rehabilitation</a:t>
            </a:r>
          </a:p>
          <a:p>
            <a:pPr algn="just" eaLnBrk="1" hangingPunct="1"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Associations to get usufruct rights with </a:t>
            </a:r>
            <a:r>
              <a:rPr lang="en-US" sz="2800" dirty="0" err="1" smtClean="0">
                <a:solidFill>
                  <a:srgbClr val="336600"/>
                </a:solidFill>
              </a:rPr>
              <a:t>Grama</a:t>
            </a:r>
            <a:r>
              <a:rPr lang="en-US" sz="2800" dirty="0" smtClean="0">
                <a:solidFill>
                  <a:srgbClr val="336600"/>
                </a:solidFill>
              </a:rPr>
              <a:t> </a:t>
            </a:r>
            <a:r>
              <a:rPr lang="en-US" sz="2800" dirty="0" err="1" smtClean="0">
                <a:solidFill>
                  <a:srgbClr val="336600"/>
                </a:solidFill>
              </a:rPr>
              <a:t>Panchayats</a:t>
            </a:r>
            <a:endParaRPr lang="en-US" sz="2800" dirty="0" smtClean="0">
              <a:solidFill>
                <a:srgbClr val="336600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Way Forward</a:t>
            </a:r>
          </a:p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Tanks rehabilitation-cascade basis</a:t>
            </a:r>
          </a:p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Undertaking detailed studies on the impact of the tank rehabilitation on the livelihoods of the poor.</a:t>
            </a: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11271" name="Arc 1029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2" name="Line 1030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73" name="Line 1031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274" name="Arc 1032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275" name="Line 1033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34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11277" name="Arc 1035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278" name="Line 1036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279" name="Arc 1037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11269" name="AutoShape 1038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336600"/>
                </a:solidFill>
              </a:rPr>
              <a:t>DHAN Foundation</a:t>
            </a:r>
          </a:p>
        </p:txBody>
      </p:sp>
      <p:pic>
        <p:nvPicPr>
          <p:cNvPr id="11270" name="Picture 1039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6076950"/>
            <a:ext cx="7397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267200" y="5791200"/>
            <a:ext cx="30480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b="1" dirty="0">
                <a:ln w="11430"/>
                <a:solidFill>
                  <a:srgbClr val="FF0066"/>
                </a:solidFill>
                <a:effectLst>
                  <a:glow rad="228600">
                    <a:srgbClr val="92D050"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Thank You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CC3300"/>
                </a:solidFill>
                <a:latin typeface="Tahoma" pitchFamily="34" charset="0"/>
              </a:rPr>
              <a:t>Conservation and Development of Traditional Irrigation Commons (Tanks) for Livelihood Promotion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6151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54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6157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6158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159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6148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336600"/>
                </a:solidFill>
              </a:rPr>
              <a:t>DHAN Foundation</a:t>
            </a:r>
          </a:p>
        </p:txBody>
      </p:sp>
      <p:pic>
        <p:nvPicPr>
          <p:cNvPr id="6149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6" descr="Cons_PROFCRS copy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600200"/>
            <a:ext cx="4695825" cy="4495800"/>
          </a:xfrm>
          <a:noFill/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371600"/>
            <a:ext cx="3733800" cy="524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57213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Introduction :Significance of tank cascades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0050"/>
            <a:ext cx="83820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Visible  Impact in a group of tanks than single tank.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Surplus water in upper tanks flows to lower tanks in the cascades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Considerable storage and utilization efficiency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Good system functioning and very high performance efficiency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To maximize the benefits from the investment (</a:t>
            </a:r>
            <a:r>
              <a:rPr lang="en-US" sz="2800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labour</a:t>
            </a: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, money, etc.)  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To restore the social harmony in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villages linked by the tank cascade.</a:t>
            </a:r>
          </a:p>
          <a:p>
            <a:pPr algn="l" eaLnBrk="1" hangingPunct="1">
              <a:lnSpc>
                <a:spcPct val="90000"/>
              </a:lnSpc>
            </a:pPr>
            <a:endParaRPr lang="en-US" dirty="0" smtClean="0">
              <a:solidFill>
                <a:srgbClr val="3366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3079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80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081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082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83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3085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3086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087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3077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/>
              <a:t>DHAN Foundation</a:t>
            </a:r>
          </a:p>
        </p:txBody>
      </p:sp>
      <p:pic>
        <p:nvPicPr>
          <p:cNvPr id="3078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Significance of tank cascades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0"/>
            <a:ext cx="8382000" cy="291306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sz="20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Any investment of rehabilitation made on a single tank in a cascade does not serve its purpose fully</a:t>
            </a:r>
          </a:p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sz="20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A tank cascade could be a good development unit like watershed for effective conservation and management for developing rural </a:t>
            </a:r>
            <a:r>
              <a:rPr lang="en-US" sz="2000" dirty="0" err="1" smtClean="0">
                <a:solidFill>
                  <a:srgbClr val="336600"/>
                </a:solidFill>
                <a:latin typeface="Arial" charset="0"/>
                <a:cs typeface="Arial" charset="0"/>
              </a:rPr>
              <a:t>marginalised</a:t>
            </a:r>
            <a:r>
              <a:rPr lang="en-US" sz="20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 community</a:t>
            </a:r>
          </a:p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sz="20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Tank associations (WUA) at a cascade level will facilitate effective water sharing as well as managing the conflicts arising between tanks within the system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4105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6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07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08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109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4111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4112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13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4101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/>
              <a:t>DHAN Foundation</a:t>
            </a:r>
          </a:p>
        </p:txBody>
      </p:sp>
      <p:pic>
        <p:nvPicPr>
          <p:cNvPr id="4102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4302125"/>
            <a:ext cx="7772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Risk of tank cascades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11188" y="4868863"/>
            <a:ext cx="7772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A breach </a:t>
            </a:r>
            <a:r>
              <a:rPr lang="en-US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in an upper tank would lead to the risk of similar failure in other lower tanks</a:t>
            </a:r>
          </a:p>
          <a:p>
            <a:pPr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Repairs and restoration works to all the tanks in a cascade at a time is necessary</a:t>
            </a:r>
          </a:p>
          <a:p>
            <a:pPr>
              <a:lnSpc>
                <a:spcPct val="160000"/>
              </a:lnSpc>
              <a:spcBef>
                <a:spcPct val="20000"/>
              </a:spcBef>
              <a:defRPr/>
            </a:pPr>
            <a:endParaRPr lang="en-US" kern="0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Activities undertaken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5127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8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129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130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5133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34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135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5124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006600"/>
                </a:solidFill>
              </a:rPr>
              <a:t>DHAN Foundation</a:t>
            </a:r>
          </a:p>
        </p:txBody>
      </p:sp>
      <p:pic>
        <p:nvPicPr>
          <p:cNvPr id="5125" name="Picture 17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181600"/>
          </a:xfrm>
          <a:noFill/>
        </p:spPr>
        <p:txBody>
          <a:bodyPr/>
          <a:lstStyle/>
          <a:p>
            <a:pPr marL="465138" indent="-465138" algn="l" eaLnBrk="1" hangingPunct="1">
              <a:lnSpc>
                <a:spcPct val="16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Promoting farmers organizations (WUA)</a:t>
            </a:r>
          </a:p>
          <a:p>
            <a:pPr marL="465138" indent="-465138" algn="l" eaLnBrk="1" hangingPunct="1">
              <a:lnSpc>
                <a:spcPct val="16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Initiating savings and credit with tank Association members</a:t>
            </a:r>
          </a:p>
          <a:p>
            <a:pPr marL="465138" indent="-465138" algn="l" eaLnBrk="1" hangingPunct="1">
              <a:lnSpc>
                <a:spcPct val="16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Support for </a:t>
            </a:r>
            <a:r>
              <a:rPr lang="en-US" sz="2800" dirty="0" err="1" smtClean="0">
                <a:solidFill>
                  <a:srgbClr val="336600"/>
                </a:solidFill>
              </a:rPr>
              <a:t>tankfed</a:t>
            </a:r>
            <a:r>
              <a:rPr lang="en-US" sz="2800" dirty="0" smtClean="0">
                <a:solidFill>
                  <a:srgbClr val="336600"/>
                </a:solidFill>
              </a:rPr>
              <a:t> agriculture</a:t>
            </a:r>
          </a:p>
          <a:p>
            <a:pPr marL="465138" indent="-465138" algn="l" eaLnBrk="1" hangingPunct="1">
              <a:lnSpc>
                <a:spcPct val="16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Creation of endowment funds for the people institutions</a:t>
            </a:r>
            <a:endParaRPr lang="en-US" sz="3000" dirty="0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Process followed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447800"/>
            <a:ext cx="7924800" cy="5029200"/>
          </a:xfrm>
        </p:spPr>
        <p:txBody>
          <a:bodyPr>
            <a:normAutofit/>
          </a:bodyPr>
          <a:lstStyle/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Orientation meetings in the villages with the stake holders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Capacity building events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Participatory Tank Appraisal (PTA) / Transact walk for all tanks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Tank Associations (TA) promotion (WUA)</a:t>
            </a:r>
          </a:p>
          <a:p>
            <a:pPr marL="609600" indent="-609600" algn="l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Prioritization of works for the rehabilitation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Technical estimates preparation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Adm. &amp; Technical sanctions from DWMA, Nalgonda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Char char="•"/>
            </a:pPr>
            <a:r>
              <a:rPr lang="en-US" sz="2600" dirty="0" smtClean="0">
                <a:solidFill>
                  <a:srgbClr val="336600"/>
                </a:solidFill>
              </a:rPr>
              <a:t>Farmers contribution mobilization (25%)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7175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6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78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7181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182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183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7173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006600"/>
                </a:solidFill>
              </a:rPr>
              <a:t>DHAN Foundation</a:t>
            </a:r>
          </a:p>
        </p:txBody>
      </p:sp>
      <p:pic>
        <p:nvPicPr>
          <p:cNvPr id="7174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95300"/>
            <a:ext cx="7772400" cy="7048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Nested Institutions – The Vayalagam Way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8221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22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23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24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225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8227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228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8229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8196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336600"/>
                </a:solidFill>
              </a:rPr>
              <a:t>DHAN Foundation</a:t>
            </a:r>
          </a:p>
        </p:txBody>
      </p:sp>
      <p:pic>
        <p:nvPicPr>
          <p:cNvPr id="8197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" y="1219200"/>
            <a:ext cx="8305800" cy="5105400"/>
            <a:chOff x="864" y="2550"/>
            <a:chExt cx="10081" cy="7854"/>
          </a:xfrm>
        </p:grpSpPr>
        <p:sp>
          <p:nvSpPr>
            <p:cNvPr id="8199" name="AutoShape 17"/>
            <p:cNvSpPr>
              <a:spLocks noChangeArrowheads="1"/>
            </p:cNvSpPr>
            <p:nvPr/>
          </p:nvSpPr>
          <p:spPr bwMode="auto">
            <a:xfrm>
              <a:off x="3744" y="2798"/>
              <a:ext cx="3457" cy="57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 algn="ctr">
                <a:spcAft>
                  <a:spcPts val="1000"/>
                </a:spcAft>
              </a:pPr>
              <a:r>
                <a:rPr lang="en-IN" altLang="zh-TW" sz="1800" dirty="0">
                  <a:latin typeface="Calibri" pitchFamily="34" charset="0"/>
                  <a:ea typeface="PMingLiU" pitchFamily="18" charset="-120"/>
                </a:rPr>
                <a:t>Tank </a:t>
              </a:r>
              <a:r>
                <a:rPr lang="en-IN" altLang="zh-TW" sz="1800" dirty="0" smtClean="0">
                  <a:latin typeface="Calibri" pitchFamily="34" charset="0"/>
                  <a:ea typeface="PMingLiU" pitchFamily="18" charset="-120"/>
                </a:rPr>
                <a:t>Associations (WUA)</a:t>
              </a:r>
              <a:endParaRPr lang="en-US" sz="4400" dirty="0"/>
            </a:p>
          </p:txBody>
        </p:sp>
        <p:sp>
          <p:nvSpPr>
            <p:cNvPr id="8200" name="AutoShape 18"/>
            <p:cNvSpPr>
              <a:spLocks noChangeArrowheads="1"/>
            </p:cNvSpPr>
            <p:nvPr/>
          </p:nvSpPr>
          <p:spPr bwMode="auto">
            <a:xfrm>
              <a:off x="1168" y="4589"/>
              <a:ext cx="2737" cy="57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Aft>
                  <a:spcPts val="1000"/>
                </a:spcAft>
              </a:pPr>
              <a:r>
                <a:rPr lang="en-IN" altLang="zh-TW" sz="1600">
                  <a:latin typeface="Calibri" pitchFamily="34" charset="0"/>
                  <a:ea typeface="PMingLiU" pitchFamily="18" charset="-120"/>
                </a:rPr>
                <a:t>Tank Cascade Association</a:t>
              </a:r>
              <a:endParaRPr lang="en-US" sz="4000"/>
            </a:p>
          </p:txBody>
        </p:sp>
        <p:sp>
          <p:nvSpPr>
            <p:cNvPr id="8201" name="AutoShape 19"/>
            <p:cNvSpPr>
              <a:spLocks noChangeArrowheads="1"/>
            </p:cNvSpPr>
            <p:nvPr/>
          </p:nvSpPr>
          <p:spPr bwMode="auto">
            <a:xfrm>
              <a:off x="8448" y="6086"/>
              <a:ext cx="2305" cy="43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Aft>
                  <a:spcPts val="1000"/>
                </a:spcAft>
              </a:pPr>
              <a:r>
                <a:rPr lang="en-IN" altLang="zh-TW" sz="1400">
                  <a:latin typeface="Calibri" pitchFamily="34" charset="0"/>
                  <a:ea typeface="PMingLiU" pitchFamily="18" charset="-120"/>
                </a:rPr>
                <a:t>DHAN Foundation</a:t>
              </a:r>
              <a:endParaRPr lang="en-US" sz="3600"/>
            </a:p>
          </p:txBody>
        </p:sp>
        <p:sp>
          <p:nvSpPr>
            <p:cNvPr id="8202" name="AutoShape 20"/>
            <p:cNvSpPr>
              <a:spLocks noChangeArrowheads="1"/>
            </p:cNvSpPr>
            <p:nvPr/>
          </p:nvSpPr>
          <p:spPr bwMode="auto">
            <a:xfrm>
              <a:off x="3888" y="6087"/>
              <a:ext cx="3457" cy="57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Bef>
                  <a:spcPts val="400"/>
                </a:spcBef>
                <a:spcAft>
                  <a:spcPts val="1000"/>
                </a:spcAft>
              </a:pPr>
              <a:r>
                <a:rPr lang="en-IN" altLang="zh-TW" sz="1800">
                  <a:latin typeface="Calibri" pitchFamily="34" charset="0"/>
                  <a:ea typeface="PMingLiU" pitchFamily="18" charset="-120"/>
                </a:rPr>
                <a:t>Block Tank Federation </a:t>
              </a:r>
              <a:endParaRPr lang="en-US" sz="4400"/>
            </a:p>
          </p:txBody>
        </p:sp>
        <p:sp>
          <p:nvSpPr>
            <p:cNvPr id="8203" name="AutoShape 21"/>
            <p:cNvSpPr>
              <a:spLocks noChangeArrowheads="1"/>
            </p:cNvSpPr>
            <p:nvPr/>
          </p:nvSpPr>
          <p:spPr bwMode="auto">
            <a:xfrm>
              <a:off x="1440" y="7415"/>
              <a:ext cx="2017" cy="43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Aft>
                  <a:spcPts val="1000"/>
                </a:spcAft>
              </a:pPr>
              <a:r>
                <a:rPr lang="en-IN" altLang="zh-TW" sz="1600">
                  <a:latin typeface="Calibri" pitchFamily="34" charset="0"/>
                  <a:ea typeface="PMingLiU" pitchFamily="18" charset="-120"/>
                </a:rPr>
                <a:t>Panchayats</a:t>
              </a:r>
              <a:endParaRPr lang="en-US"/>
            </a:p>
          </p:txBody>
        </p:sp>
        <p:sp>
          <p:nvSpPr>
            <p:cNvPr id="8204" name="AutoShape 22"/>
            <p:cNvSpPr>
              <a:spLocks noChangeArrowheads="1"/>
            </p:cNvSpPr>
            <p:nvPr/>
          </p:nvSpPr>
          <p:spPr bwMode="auto">
            <a:xfrm>
              <a:off x="3888" y="8417"/>
              <a:ext cx="3457" cy="1166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Aft>
                  <a:spcPts val="1000"/>
                </a:spcAft>
              </a:pPr>
              <a:r>
                <a:rPr lang="en-IN" altLang="zh-TW" sz="1600">
                  <a:latin typeface="Calibri" pitchFamily="34" charset="0"/>
                  <a:ea typeface="PMingLiU" pitchFamily="18" charset="-120"/>
                </a:rPr>
                <a:t>District Rural Development Agency/ Other Government Agencies/ Banks</a:t>
              </a:r>
              <a:endParaRPr lang="en-US" sz="4000"/>
            </a:p>
          </p:txBody>
        </p:sp>
        <p:sp>
          <p:nvSpPr>
            <p:cNvPr id="8205" name="AutoShape 23"/>
            <p:cNvSpPr>
              <a:spLocks noChangeArrowheads="1"/>
            </p:cNvSpPr>
            <p:nvPr/>
          </p:nvSpPr>
          <p:spPr bwMode="auto">
            <a:xfrm>
              <a:off x="8208" y="9827"/>
              <a:ext cx="2737" cy="57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Tank Conservation </a:t>
              </a:r>
              <a:br>
                <a:rPr lang="en-IN" altLang="zh-TW" sz="1200">
                  <a:latin typeface="Calibri" pitchFamily="34" charset="0"/>
                  <a:ea typeface="PMingLiU" pitchFamily="18" charset="-120"/>
                </a:rPr>
              </a:b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Movement</a:t>
              </a:r>
              <a:endParaRPr lang="en-US" sz="3200"/>
            </a:p>
          </p:txBody>
        </p:sp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>
              <a:off x="5472" y="3533"/>
              <a:ext cx="1" cy="24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07" name="Line 25"/>
            <p:cNvSpPr>
              <a:spLocks noChangeShapeType="1"/>
            </p:cNvSpPr>
            <p:nvPr/>
          </p:nvSpPr>
          <p:spPr bwMode="auto">
            <a:xfrm>
              <a:off x="2592" y="5185"/>
              <a:ext cx="1" cy="2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08" name="Line 26"/>
            <p:cNvSpPr>
              <a:spLocks noChangeShapeType="1"/>
            </p:cNvSpPr>
            <p:nvPr/>
          </p:nvSpPr>
          <p:spPr bwMode="auto">
            <a:xfrm flipV="1">
              <a:off x="2648" y="3477"/>
              <a:ext cx="1009" cy="10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09" name="Line 27"/>
            <p:cNvSpPr>
              <a:spLocks noChangeShapeType="1"/>
            </p:cNvSpPr>
            <p:nvPr/>
          </p:nvSpPr>
          <p:spPr bwMode="auto">
            <a:xfrm flipH="1">
              <a:off x="2880" y="3687"/>
              <a:ext cx="2161" cy="36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0" name="Line 28"/>
            <p:cNvSpPr>
              <a:spLocks noChangeShapeType="1"/>
            </p:cNvSpPr>
            <p:nvPr/>
          </p:nvSpPr>
          <p:spPr bwMode="auto">
            <a:xfrm>
              <a:off x="5472" y="6980"/>
              <a:ext cx="1" cy="1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1" name="Line 29"/>
            <p:cNvSpPr>
              <a:spLocks noChangeShapeType="1"/>
            </p:cNvSpPr>
            <p:nvPr/>
          </p:nvSpPr>
          <p:spPr bwMode="auto">
            <a:xfrm>
              <a:off x="3888" y="5185"/>
              <a:ext cx="865" cy="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2" name="AutoShape 30"/>
            <p:cNvSpPr>
              <a:spLocks noChangeArrowheads="1"/>
            </p:cNvSpPr>
            <p:nvPr/>
          </p:nvSpPr>
          <p:spPr bwMode="auto">
            <a:xfrm>
              <a:off x="864" y="2550"/>
              <a:ext cx="7057" cy="426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3" name="Line 31"/>
            <p:cNvSpPr>
              <a:spLocks noChangeShapeType="1"/>
            </p:cNvSpPr>
            <p:nvPr/>
          </p:nvSpPr>
          <p:spPr bwMode="auto">
            <a:xfrm>
              <a:off x="8020" y="4975"/>
              <a:ext cx="1009" cy="10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4" name="Line 32"/>
            <p:cNvSpPr>
              <a:spLocks noChangeShapeType="1"/>
            </p:cNvSpPr>
            <p:nvPr/>
          </p:nvSpPr>
          <p:spPr bwMode="auto">
            <a:xfrm flipH="1">
              <a:off x="6990" y="6582"/>
              <a:ext cx="1729" cy="17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5" name="Line 33"/>
            <p:cNvSpPr>
              <a:spLocks noChangeShapeType="1"/>
            </p:cNvSpPr>
            <p:nvPr/>
          </p:nvSpPr>
          <p:spPr bwMode="auto">
            <a:xfrm>
              <a:off x="10080" y="6594"/>
              <a:ext cx="1" cy="31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6" name="Line 34"/>
            <p:cNvSpPr>
              <a:spLocks noChangeShapeType="1"/>
            </p:cNvSpPr>
            <p:nvPr/>
          </p:nvSpPr>
          <p:spPr bwMode="auto">
            <a:xfrm>
              <a:off x="7488" y="7001"/>
              <a:ext cx="1580" cy="2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217" name="AutoShape 35"/>
            <p:cNvSpPr>
              <a:spLocks noChangeArrowheads="1"/>
            </p:cNvSpPr>
            <p:nvPr/>
          </p:nvSpPr>
          <p:spPr bwMode="auto">
            <a:xfrm>
              <a:off x="5672" y="7122"/>
              <a:ext cx="1961" cy="672"/>
            </a:xfrm>
            <a:prstGeom prst="roundRect">
              <a:avLst>
                <a:gd name="adj" fmla="val 50000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Funding &amp; Evaluation</a:t>
              </a:r>
            </a:p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Progress Report</a:t>
              </a:r>
              <a:endParaRPr lang="en-US" sz="3200"/>
            </a:p>
          </p:txBody>
        </p:sp>
        <p:sp>
          <p:nvSpPr>
            <p:cNvPr id="8218" name="AutoShape 36"/>
            <p:cNvSpPr>
              <a:spLocks noChangeArrowheads="1"/>
            </p:cNvSpPr>
            <p:nvPr/>
          </p:nvSpPr>
          <p:spPr bwMode="auto">
            <a:xfrm>
              <a:off x="5760" y="4138"/>
              <a:ext cx="1873" cy="1297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Program Support</a:t>
              </a:r>
            </a:p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Institution Building</a:t>
              </a:r>
            </a:p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Fund raising &amp; routing</a:t>
              </a:r>
            </a:p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Capacity Building</a:t>
              </a:r>
              <a:endParaRPr lang="en-US" sz="3200"/>
            </a:p>
          </p:txBody>
        </p:sp>
        <p:sp>
          <p:nvSpPr>
            <p:cNvPr id="22555" name="AutoShape 37"/>
            <p:cNvSpPr>
              <a:spLocks noChangeArrowheads="1"/>
            </p:cNvSpPr>
            <p:nvPr/>
          </p:nvSpPr>
          <p:spPr bwMode="auto">
            <a:xfrm>
              <a:off x="8170" y="3605"/>
              <a:ext cx="2017" cy="1441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 algn="l">
                <a:spcAft>
                  <a:spcPts val="1000"/>
                </a:spcAft>
                <a:defRPr/>
              </a:pPr>
              <a:r>
                <a:rPr lang="en-IN" altLang="zh-TW" sz="1050" dirty="0">
                  <a:latin typeface="Calibri" pitchFamily="34" charset="0"/>
                  <a:ea typeface="PMingLiU" pitchFamily="18" charset="-120"/>
                </a:rPr>
                <a:t>Promotion</a:t>
              </a:r>
            </a:p>
            <a:p>
              <a:pPr algn="l">
                <a:spcAft>
                  <a:spcPts val="1000"/>
                </a:spcAft>
                <a:defRPr/>
              </a:pPr>
              <a:r>
                <a:rPr lang="en-IN" altLang="zh-TW" sz="1050" dirty="0">
                  <a:latin typeface="Calibri" pitchFamily="34" charset="0"/>
                  <a:ea typeface="PMingLiU" pitchFamily="18" charset="-120"/>
                </a:rPr>
                <a:t>Hand holding</a:t>
              </a:r>
            </a:p>
            <a:p>
              <a:pPr algn="l">
                <a:spcAft>
                  <a:spcPts val="1000"/>
                </a:spcAft>
                <a:defRPr/>
              </a:pPr>
              <a:r>
                <a:rPr lang="en-IN" altLang="zh-TW" sz="1050" dirty="0">
                  <a:latin typeface="Calibri" pitchFamily="34" charset="0"/>
                  <a:ea typeface="PMingLiU" pitchFamily="18" charset="-120"/>
                </a:rPr>
                <a:t>Fund raising &amp; routing</a:t>
              </a:r>
            </a:p>
            <a:p>
              <a:pPr algn="l">
                <a:spcAft>
                  <a:spcPts val="1000"/>
                </a:spcAft>
                <a:defRPr/>
              </a:pPr>
              <a:r>
                <a:rPr lang="en-IN" altLang="zh-TW" sz="1050" dirty="0">
                  <a:latin typeface="Calibri" pitchFamily="34" charset="0"/>
                  <a:ea typeface="PMingLiU" pitchFamily="18" charset="-120"/>
                </a:rPr>
                <a:t>Techno managerial Support</a:t>
              </a:r>
            </a:p>
            <a:p>
              <a:pPr algn="l">
                <a:spcAft>
                  <a:spcPts val="1000"/>
                </a:spcAft>
                <a:defRPr/>
              </a:pPr>
              <a:r>
                <a:rPr lang="en-IN" altLang="zh-TW" sz="1050" dirty="0">
                  <a:latin typeface="Calibri" pitchFamily="34" charset="0"/>
                  <a:ea typeface="PMingLiU" pitchFamily="18" charset="-120"/>
                </a:rPr>
                <a:t>Training</a:t>
              </a:r>
              <a:endParaRPr lang="en-US" sz="2800" dirty="0"/>
            </a:p>
          </p:txBody>
        </p:sp>
        <p:sp>
          <p:nvSpPr>
            <p:cNvPr id="8220" name="AutoShape 38"/>
            <p:cNvSpPr>
              <a:spLocks noChangeArrowheads="1"/>
            </p:cNvSpPr>
            <p:nvPr/>
          </p:nvSpPr>
          <p:spPr bwMode="auto">
            <a:xfrm>
              <a:off x="8198" y="7353"/>
              <a:ext cx="1873" cy="576"/>
            </a:xfrm>
            <a:prstGeom prst="roundRect">
              <a:avLst>
                <a:gd name="adj" fmla="val 16667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lIns="25400" tIns="25400" rIns="25400" bIns="25400"/>
            <a:lstStyle/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Funding &amp; Evaluation</a:t>
              </a:r>
            </a:p>
            <a:p>
              <a:pPr algn="l">
                <a:spcAft>
                  <a:spcPts val="1000"/>
                </a:spcAft>
              </a:pPr>
              <a:r>
                <a:rPr lang="en-IN" altLang="zh-TW" sz="1200">
                  <a:latin typeface="Calibri" pitchFamily="34" charset="0"/>
                  <a:ea typeface="PMingLiU" pitchFamily="18" charset="-120"/>
                </a:rPr>
                <a:t>Progress Report</a:t>
              </a:r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Impact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8077200" cy="4495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Revived 17 tanks with people participation  in 2 Tank cascades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Increase in water availability- From 65 days to 100 days 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3,695 person days generated during work execution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en-US" sz="2800" dirty="0" err="1" smtClean="0">
                <a:solidFill>
                  <a:srgbClr val="336600"/>
                </a:solidFill>
              </a:rPr>
              <a:t>Ayacut</a:t>
            </a:r>
            <a:r>
              <a:rPr lang="en-US" sz="2800" dirty="0" smtClean="0">
                <a:solidFill>
                  <a:srgbClr val="336600"/>
                </a:solidFill>
              </a:rPr>
              <a:t> areas of the tanks stabilized and Increased productivity and Livestock promotion.</a:t>
            </a:r>
          </a:p>
          <a:p>
            <a:pPr algn="just" eaLnBrk="1" hangingPunct="1">
              <a:lnSpc>
                <a:spcPct val="120000"/>
              </a:lnSpc>
              <a:buFontTx/>
              <a:buChar char="•"/>
            </a:pPr>
            <a:r>
              <a:rPr lang="en-US" sz="2800" dirty="0" smtClean="0">
                <a:solidFill>
                  <a:srgbClr val="336600"/>
                </a:solidFill>
              </a:rPr>
              <a:t>Inter  and intra village collaboration developed.</a:t>
            </a:r>
          </a:p>
          <a:p>
            <a:pPr algn="l" eaLnBrk="1" hangingPunct="1">
              <a:buFontTx/>
              <a:buChar char="•"/>
            </a:pPr>
            <a:endParaRPr lang="en-US" sz="2800" dirty="0" smtClean="0">
              <a:solidFill>
                <a:srgbClr val="3366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9223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4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226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7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9229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30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231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9221" name="AutoShape 14"/>
          <p:cNvSpPr>
            <a:spLocks noChangeArrowheads="1"/>
          </p:cNvSpPr>
          <p:nvPr/>
        </p:nvSpPr>
        <p:spPr bwMode="auto">
          <a:xfrm>
            <a:off x="968375" y="123825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336600"/>
                </a:solidFill>
              </a:rPr>
              <a:t>DHAN Foundation</a:t>
            </a:r>
          </a:p>
        </p:txBody>
      </p:sp>
      <p:pic>
        <p:nvPicPr>
          <p:cNvPr id="9222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Success of the implementation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19200"/>
            <a:ext cx="8001000" cy="4648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People contribution – 25%  due to cascade approach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Direct stakeholders’ participation in works execution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Creation of endowment fund for the sustainability of the Associations (WUAs)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Availability of credit for agriculture through Micro Finance Groups 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Technical Support through </a:t>
            </a:r>
            <a:r>
              <a:rPr lang="en-US" sz="2400" dirty="0" err="1" smtClean="0">
                <a:solidFill>
                  <a:srgbClr val="336600"/>
                </a:solidFill>
              </a:rPr>
              <a:t>Agl</a:t>
            </a:r>
            <a:r>
              <a:rPr lang="en-US" sz="2400" dirty="0" smtClean="0">
                <a:solidFill>
                  <a:srgbClr val="336600"/>
                </a:solidFill>
              </a:rPr>
              <a:t>. Dev. </a:t>
            </a:r>
            <a:r>
              <a:rPr lang="en-US" sz="2400" dirty="0" err="1" smtClean="0">
                <a:solidFill>
                  <a:srgbClr val="336600"/>
                </a:solidFill>
              </a:rPr>
              <a:t>Centres</a:t>
            </a:r>
            <a:endParaRPr lang="en-US" sz="2400" dirty="0" smtClean="0">
              <a:solidFill>
                <a:srgbClr val="3366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Need based trainings to the stakeholders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Exposure visits to suitable locations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Trainings to community </a:t>
            </a:r>
            <a:r>
              <a:rPr lang="en-US" sz="2400" dirty="0" err="1" smtClean="0">
                <a:solidFill>
                  <a:srgbClr val="336600"/>
                </a:solidFill>
              </a:rPr>
              <a:t>mobilisers</a:t>
            </a:r>
            <a:endParaRPr lang="en-US" sz="2400" dirty="0" smtClean="0">
              <a:solidFill>
                <a:srgbClr val="3366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Need based and priority wise implementation of works</a:t>
            </a:r>
          </a:p>
          <a:p>
            <a:pPr algn="just" eaLnBrk="1" hangingPunct="1">
              <a:buFontTx/>
              <a:buChar char="•"/>
            </a:pPr>
            <a:r>
              <a:rPr lang="en-US" sz="2400" dirty="0" smtClean="0">
                <a:solidFill>
                  <a:srgbClr val="336600"/>
                </a:solidFill>
              </a:rPr>
              <a:t>Other civic activities intervention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60363"/>
            <a:ext cx="8826500" cy="6192837"/>
            <a:chOff x="109" y="201"/>
            <a:chExt cx="5560" cy="3927"/>
          </a:xfrm>
        </p:grpSpPr>
        <p:sp>
          <p:nvSpPr>
            <p:cNvPr id="10247" name="Arc 5"/>
            <p:cNvSpPr>
              <a:spLocks/>
            </p:cNvSpPr>
            <p:nvPr/>
          </p:nvSpPr>
          <p:spPr bwMode="auto">
            <a:xfrm>
              <a:off x="5319" y="201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auto">
            <a:xfrm>
              <a:off x="375" y="201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249" name="Line 7"/>
            <p:cNvSpPr>
              <a:spLocks noChangeShapeType="1"/>
            </p:cNvSpPr>
            <p:nvPr/>
          </p:nvSpPr>
          <p:spPr bwMode="auto">
            <a:xfrm>
              <a:off x="5668" y="489"/>
              <a:ext cx="0" cy="3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250" name="Arc 8"/>
            <p:cNvSpPr>
              <a:spLocks/>
            </p:cNvSpPr>
            <p:nvPr/>
          </p:nvSpPr>
          <p:spPr bwMode="auto">
            <a:xfrm rot="5400000">
              <a:off x="5351" y="3799"/>
              <a:ext cx="348" cy="289"/>
            </a:xfrm>
            <a:custGeom>
              <a:avLst/>
              <a:gdLst>
                <a:gd name="T0" fmla="*/ 0 w 23843"/>
                <a:gd name="T1" fmla="*/ 0 h 21600"/>
                <a:gd name="T2" fmla="*/ 0 w 23843"/>
                <a:gd name="T3" fmla="*/ 0 h 21600"/>
                <a:gd name="T4" fmla="*/ 0 w 238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843"/>
                <a:gd name="T10" fmla="*/ 0 h 21600"/>
                <a:gd name="T11" fmla="*/ 23843 w 238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43" h="21600" fill="none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</a:path>
                <a:path w="23843" h="21600" stroke="0" extrusionOk="0">
                  <a:moveTo>
                    <a:pt x="-1" y="116"/>
                  </a:moveTo>
                  <a:cubicBezTo>
                    <a:pt x="745" y="38"/>
                    <a:pt x="1493" y="-1"/>
                    <a:pt x="2243" y="0"/>
                  </a:cubicBezTo>
                  <a:cubicBezTo>
                    <a:pt x="14172" y="0"/>
                    <a:pt x="23843" y="9670"/>
                    <a:pt x="23843" y="21600"/>
                  </a:cubicBezTo>
                  <a:lnTo>
                    <a:pt x="224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>
              <a:off x="450" y="4128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10800000">
              <a:off x="109" y="205"/>
              <a:ext cx="350" cy="3917"/>
              <a:chOff x="4307" y="192"/>
              <a:chExt cx="350" cy="3917"/>
            </a:xfrm>
          </p:grpSpPr>
          <p:sp>
            <p:nvSpPr>
              <p:cNvPr id="10253" name="Arc 11"/>
              <p:cNvSpPr>
                <a:spLocks/>
              </p:cNvSpPr>
              <p:nvPr/>
            </p:nvSpPr>
            <p:spPr bwMode="auto">
              <a:xfrm>
                <a:off x="4307" y="192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0254" name="Line 12"/>
              <p:cNvSpPr>
                <a:spLocks noChangeShapeType="1"/>
              </p:cNvSpPr>
              <p:nvPr/>
            </p:nvSpPr>
            <p:spPr bwMode="auto">
              <a:xfrm>
                <a:off x="4656" y="480"/>
                <a:ext cx="0" cy="3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255" name="Arc 13"/>
              <p:cNvSpPr>
                <a:spLocks/>
              </p:cNvSpPr>
              <p:nvPr/>
            </p:nvSpPr>
            <p:spPr bwMode="auto">
              <a:xfrm rot="5400000">
                <a:off x="4339" y="3790"/>
                <a:ext cx="348" cy="289"/>
              </a:xfrm>
              <a:custGeom>
                <a:avLst/>
                <a:gdLst>
                  <a:gd name="T0" fmla="*/ 0 w 23843"/>
                  <a:gd name="T1" fmla="*/ 0 h 21600"/>
                  <a:gd name="T2" fmla="*/ 0 w 23843"/>
                  <a:gd name="T3" fmla="*/ 0 h 21600"/>
                  <a:gd name="T4" fmla="*/ 0 w 2384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843"/>
                  <a:gd name="T10" fmla="*/ 0 h 21600"/>
                  <a:gd name="T11" fmla="*/ 23843 w 2384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843" h="21600" fill="none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</a:path>
                  <a:path w="23843" h="21600" stroke="0" extrusionOk="0">
                    <a:moveTo>
                      <a:pt x="-1" y="116"/>
                    </a:moveTo>
                    <a:cubicBezTo>
                      <a:pt x="745" y="38"/>
                      <a:pt x="1493" y="-1"/>
                      <a:pt x="2243" y="0"/>
                    </a:cubicBezTo>
                    <a:cubicBezTo>
                      <a:pt x="14172" y="0"/>
                      <a:pt x="23843" y="9670"/>
                      <a:pt x="23843" y="21600"/>
                    </a:cubicBezTo>
                    <a:lnTo>
                      <a:pt x="224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10245" name="AutoShape 14"/>
          <p:cNvSpPr>
            <a:spLocks noChangeArrowheads="1"/>
          </p:cNvSpPr>
          <p:nvPr/>
        </p:nvSpPr>
        <p:spPr bwMode="auto">
          <a:xfrm>
            <a:off x="990600" y="0"/>
            <a:ext cx="2536825" cy="506413"/>
          </a:xfrm>
          <a:prstGeom prst="roundRect">
            <a:avLst>
              <a:gd name="adj" fmla="val 16667"/>
            </a:avLst>
          </a:prstGeom>
          <a:solidFill>
            <a:srgbClr val="EBECE0"/>
          </a:solidFill>
          <a:ln w="9525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>
                <a:solidFill>
                  <a:srgbClr val="336600"/>
                </a:solidFill>
              </a:rPr>
              <a:t>DHAN Foundation</a:t>
            </a:r>
          </a:p>
        </p:txBody>
      </p:sp>
      <p:pic>
        <p:nvPicPr>
          <p:cNvPr id="10246" name="Picture 15" descr="d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692775"/>
            <a:ext cx="11715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591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Conservation and Development of Traditional Irrigation Commons (Tanks) for Livelihood Promotion</vt:lpstr>
      <vt:lpstr> Introduction :Significance of tank cascades</vt:lpstr>
      <vt:lpstr>Significance of tank cascades</vt:lpstr>
      <vt:lpstr>Activities undertaken</vt:lpstr>
      <vt:lpstr>Process followed</vt:lpstr>
      <vt:lpstr>Nested Institutions – The Vayalagam Way</vt:lpstr>
      <vt:lpstr>Impact</vt:lpstr>
      <vt:lpstr>Success of the implementation</vt:lpstr>
      <vt:lpstr>DIFFERENT PHOTOGRAPHS DURING RESTORATION</vt:lpstr>
      <vt:lpstr>Challenges and Way forward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DVTF</dc:creator>
  <cp:lastModifiedBy>DVTF</cp:lastModifiedBy>
  <cp:revision>12</cp:revision>
  <dcterms:created xsi:type="dcterms:W3CDTF">2006-08-16T00:00:00Z</dcterms:created>
  <dcterms:modified xsi:type="dcterms:W3CDTF">2013-04-16T06:06:47Z</dcterms:modified>
</cp:coreProperties>
</file>